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Nahaufnahme einer Fahrradkette auf einem Zahnrad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ilansicht eines Metallzahnrads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Nahaufnahme von Fahrradgangschaltungen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ahaufnahme von Fahrradgangschaltungen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Nahaufnahme der unteren Radhälfte eines Fahrrads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Nahaufnahme einer Fahrradkette auf einem Zahnrad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Nahaufnahme von Fahrradgangschaltungen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eilansicht eines Metallzahnrads" descr="Teilansicht eines Metallzahnrads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20" name="Java Futures"/>
          <p:cNvSpPr txBox="1"/>
          <p:nvPr>
            <p:ph type="title"/>
          </p:nvPr>
        </p:nvSpPr>
        <p:spPr>
          <a:xfrm>
            <a:off x="1473200" y="9575800"/>
            <a:ext cx="21437600" cy="1192739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Java Futures</a:t>
            </a:r>
          </a:p>
        </p:txBody>
      </p:sp>
      <p:sp>
        <p:nvSpPr>
          <p:cNvPr id="121" name="Short introduction…"/>
          <p:cNvSpPr txBox="1"/>
          <p:nvPr>
            <p:ph type="body" sz="quarter" idx="1"/>
          </p:nvPr>
        </p:nvSpPr>
        <p:spPr>
          <a:xfrm>
            <a:off x="1473200" y="10759094"/>
            <a:ext cx="21437601" cy="2026838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Short introduction</a:t>
            </a:r>
          </a:p>
          <a:p>
            <a:pPr>
              <a:defRPr sz="2000"/>
            </a:pPr>
          </a:p>
          <a:p>
            <a:pPr>
              <a:defRPr sz="3000"/>
            </a:pPr>
            <a:r>
              <a:t>© Natallia Müller, ING Germany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mpletableFuture: basic functions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CompletableFuture: basic functions</a:t>
            </a:r>
          </a:p>
        </p:txBody>
      </p:sp>
      <p:sp>
        <p:nvSpPr>
          <p:cNvPr id="152" name="&lt;U&gt;  CompletableFuture&lt;U&gt;    thenApply   (Function&lt;T,U&gt;  task)…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lvl="2" marL="0" indent="0" defTabSz="701675">
              <a:spcBef>
                <a:spcPts val="4300"/>
              </a:spcBef>
              <a:buSzTx/>
              <a:buNone/>
              <a:defRPr sz="25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&lt;U&gt;  CompletableFuture&lt;U&gt;   	thenApply  	(Function&lt;T,U&gt; 	task)</a:t>
            </a:r>
          </a:p>
          <a:p>
            <a:pPr lvl="1" marL="0" indent="0" defTabSz="701675">
              <a:spcBef>
                <a:spcPts val="4300"/>
              </a:spcBef>
              <a:buSzTx/>
              <a:buNone/>
              <a:defRPr sz="25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	CompletableFuture&lt;Void&gt;  thenRun   	    (Runnable      	task)</a:t>
            </a:r>
          </a:p>
          <a:p>
            <a:pPr marL="0" indent="0" defTabSz="701675">
              <a:spcBef>
                <a:spcPts val="4300"/>
              </a:spcBef>
              <a:buSzTx/>
              <a:buNone/>
              <a:defRPr sz="25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	CompletableFuture&lt;Void&gt;  thenAccept 	    (Consumer&lt;T&gt;   task) </a:t>
            </a:r>
          </a:p>
          <a:p>
            <a:pPr marL="539750" indent="-539750" defTabSz="701675"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thenApply() </a:t>
            </a:r>
            <a:r>
              <a:t>gets the result T of the previous step and produces a new output of type U  </a:t>
            </a:r>
          </a:p>
          <a:p>
            <a:pPr marL="539750" indent="-539750" defTabSz="701675"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thenRun() </a:t>
            </a:r>
            <a:r>
              <a:t>gets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Runnable</a:t>
            </a:r>
            <a:r>
              <a:t> task for execution (no input, no output)</a:t>
            </a:r>
          </a:p>
          <a:p>
            <a:pPr marL="539750" indent="-539750" defTabSz="701675"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thenAccept() </a:t>
            </a:r>
            <a:r>
              <a:t>has input, but doesn’t produce any output</a:t>
            </a:r>
          </a:p>
          <a:p>
            <a:pPr marL="539750" indent="-539750" defTabSz="701675"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Every of these methods has 3 modifications (e.g.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thenRun()</a:t>
            </a:r>
            <a:r>
              <a:t> and 2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thenRunAsynch()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mpletableFuture: basic functions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CompletableFuture: basic functions</a:t>
            </a:r>
          </a:p>
        </p:txBody>
      </p:sp>
      <p:sp>
        <p:nvSpPr>
          <p:cNvPr id="155" name="thenCompose() works like FlatMap…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0" indent="0" defTabSz="718184">
              <a:spcBef>
                <a:spcPts val="4400"/>
              </a:spcBef>
              <a:buSzTx/>
              <a:buNone/>
              <a:defRPr sz="2610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552450" indent="-552450" defTabSz="718184">
              <a:spcBef>
                <a:spcPts val="4400"/>
              </a:spcBef>
              <a:buSzPct val="75000"/>
              <a:buChar char="•"/>
              <a:defRPr sz="4350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thenCompose() </a:t>
            </a:r>
            <a:r>
              <a:t>works like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FlatMap</a:t>
            </a:r>
            <a:r>
              <a:t>  </a:t>
            </a:r>
          </a:p>
          <a:p>
            <a:pPr marL="0" indent="0" defTabSz="718184">
              <a:spcBef>
                <a:spcPts val="4400"/>
              </a:spcBef>
              <a:buSzTx/>
              <a:buNone/>
              <a:defRPr sz="4350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</a:p>
          <a:p>
            <a:pPr marL="552450" indent="-552450" defTabSz="718184">
              <a:spcBef>
                <a:spcPts val="4400"/>
              </a:spcBef>
              <a:buSzPct val="75000"/>
              <a:buChar char="•"/>
              <a:defRPr sz="4350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applyToEither()</a:t>
            </a:r>
            <a:r>
              <a:t> works with the first result  </a:t>
            </a:r>
          </a:p>
          <a:p>
            <a:pPr marL="0" indent="0" defTabSz="718184">
              <a:spcBef>
                <a:spcPts val="4400"/>
              </a:spcBef>
              <a:buSzTx/>
              <a:buNone/>
              <a:defRPr sz="4350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</a:p>
          <a:p>
            <a:pPr marL="552450" indent="-552450" defTabSz="718184">
              <a:spcBef>
                <a:spcPts val="4400"/>
              </a:spcBef>
              <a:buSzPct val="75000"/>
              <a:buChar char="•"/>
              <a:defRPr sz="4350"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thenCombine()</a:t>
            </a:r>
            <a:r>
              <a:t> waits for both results</a:t>
            </a:r>
          </a:p>
        </p:txBody>
      </p:sp>
      <p:pic>
        <p:nvPicPr>
          <p:cNvPr id="15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21335873" cy="892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3278020"/>
            <a:ext cx="21335873" cy="1165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3200" y="3278020"/>
            <a:ext cx="21335873" cy="1150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letableFuture: exception handling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CompletableFuture: exception handling</a:t>
            </a:r>
          </a:p>
        </p:txBody>
      </p:sp>
      <p:sp>
        <p:nvSpPr>
          <p:cNvPr id="161" name="No checked exceptions are accepted…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>
              <a:buSzPct val="75000"/>
              <a:buChar char="•"/>
            </a:pPr>
            <a:r>
              <a:t>No checked exceptions are accepted  </a:t>
            </a:r>
          </a:p>
          <a:p>
            <a:pPr>
              <a:buSzPct val="75000"/>
              <a:buChar char="•"/>
            </a:pPr>
            <a:r>
              <a:t>If a checked exception occurs in one phase, the chain execution will be terminated and the exception gets lost. The termination will be not announced</a:t>
            </a:r>
          </a:p>
          <a:p>
            <a:pPr>
              <a:buSzPct val="75000"/>
              <a:buChar char="•"/>
            </a:pPr>
            <a:r>
              <a:t>Two possibilities:</a:t>
            </a:r>
          </a:p>
          <a:p>
            <a:pPr lvl="1" marL="1905000" indent="-952500">
              <a:buSzPct val="100000"/>
              <a:buAutoNum type="arabicPeriod" startAt="1"/>
              <a:defRPr sz="3500"/>
            </a:pPr>
            <a:r>
              <a:t>Handle exception inside of the task</a:t>
            </a:r>
          </a:p>
          <a:p>
            <a:pPr lvl="1" marL="1905000" indent="-952500">
              <a:buSzPct val="100000"/>
              <a:buAutoNum type="arabicPeriod" startAt="1"/>
              <a:defRPr sz="3500"/>
            </a:pPr>
            <a:r>
              <a:t>Use error-handle support for CompletableFuture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ompletableFuture: exception handling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CompletableFuture: exception handling</a:t>
            </a:r>
          </a:p>
        </p:txBody>
      </p:sp>
      <p:sp>
        <p:nvSpPr>
          <p:cNvPr id="164" name="Zum Bearbeiten doppelklicken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</p:txBody>
      </p:sp>
      <p:pic>
        <p:nvPicPr>
          <p:cNvPr id="16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21335873" cy="146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3278020"/>
            <a:ext cx="17136207" cy="4053087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mpletableFuture: exception handling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CompletableFuture: exception handling</a:t>
            </a:r>
          </a:p>
        </p:txBody>
      </p:sp>
      <p:sp>
        <p:nvSpPr>
          <p:cNvPr id="169" name="Zum Bearbeiten doppelklicken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</p:txBody>
      </p:sp>
      <p:pic>
        <p:nvPicPr>
          <p:cNvPr id="17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21335873" cy="117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3278020"/>
            <a:ext cx="14166390" cy="517911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ompletableFuture: exception handling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CompletableFuture: exception handling</a:t>
            </a:r>
          </a:p>
        </p:txBody>
      </p:sp>
      <p:sp>
        <p:nvSpPr>
          <p:cNvPr id="174" name="Zum Bearbeiten doppelklicken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</p:txBody>
      </p:sp>
      <p:pic>
        <p:nvPicPr>
          <p:cNvPr id="17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21335873" cy="913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3278020"/>
            <a:ext cx="16570775" cy="4592236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or more information, check the documentation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more information, check the documentation.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Java Future"/>
          <p:cNvSpPr txBox="1"/>
          <p:nvPr>
            <p:ph type="title"/>
          </p:nvPr>
        </p:nvSpPr>
        <p:spPr>
          <a:xfrm>
            <a:off x="1473200" y="355600"/>
            <a:ext cx="21437600" cy="258623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Java Future</a:t>
            </a:r>
          </a:p>
        </p:txBody>
      </p:sp>
      <p:sp>
        <p:nvSpPr>
          <p:cNvPr id="124" name="Java Future is an interface used to represent the result of asynchronous computation…"/>
          <p:cNvSpPr txBox="1"/>
          <p:nvPr>
            <p:ph type="body" idx="1"/>
          </p:nvPr>
        </p:nvSpPr>
        <p:spPr>
          <a:xfrm>
            <a:off x="1473200" y="3356811"/>
            <a:ext cx="21437600" cy="8581189"/>
          </a:xfrm>
          <a:prstGeom prst="rect">
            <a:avLst/>
          </a:prstGeom>
        </p:spPr>
        <p:txBody>
          <a:bodyPr anchor="t"/>
          <a:lstStyle/>
          <a:p>
            <a:pPr>
              <a:buSzPct val="75000"/>
              <a:buChar char="•"/>
            </a:pPr>
            <a:r>
              <a:t>Java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t> is an interface used to represent the result of asynchronous computation</a:t>
            </a:r>
          </a:p>
          <a:p>
            <a:pPr>
              <a:buSzPct val="75000"/>
              <a:buChar char="•"/>
            </a:pPr>
            <a:r>
              <a:t>Exists since Java 5</a:t>
            </a:r>
          </a:p>
          <a:p>
            <a:pPr>
              <a:buSzPct val="75000"/>
              <a:buChar char="•"/>
            </a:pPr>
            <a:r>
              <a:t>Comes from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java.util.concurrent</a:t>
            </a:r>
            <a:r>
              <a:t> package</a:t>
            </a:r>
          </a:p>
          <a:p>
            <a:pPr>
              <a:buSzPct val="75000"/>
              <a:buChar char="•"/>
            </a:pPr>
            <a:r>
              <a:t>You need 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ExecutorService</a:t>
            </a:r>
            <a:r>
              <a:t> to use the Future, it provides the threads pool and assign the tasks to the threads</a:t>
            </a:r>
          </a:p>
          <a:p>
            <a:pPr>
              <a:buSzPct val="75000"/>
              <a:buChar char="•"/>
            </a:pPr>
            <a:r>
              <a:t>The task being executed should implement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Callable</a:t>
            </a:r>
            <a:r>
              <a:t>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Java Future"/>
          <p:cNvSpPr txBox="1"/>
          <p:nvPr>
            <p:ph type="title"/>
          </p:nvPr>
        </p:nvSpPr>
        <p:spPr>
          <a:xfrm>
            <a:off x="1473200" y="355600"/>
            <a:ext cx="21437600" cy="2578946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Java Future</a:t>
            </a:r>
          </a:p>
        </p:txBody>
      </p:sp>
      <p:pic>
        <p:nvPicPr>
          <p:cNvPr id="127" name="Bild" descr="Bild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027" y="3231656"/>
            <a:ext cx="14771039" cy="7252688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Executor / Callable"/>
          <p:cNvSpPr txBox="1"/>
          <p:nvPr>
            <p:ph type="title"/>
          </p:nvPr>
        </p:nvSpPr>
        <p:spPr>
          <a:xfrm>
            <a:off x="1473200" y="355600"/>
            <a:ext cx="21437600" cy="2611416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Executor / Callable</a:t>
            </a:r>
          </a:p>
        </p:txBody>
      </p:sp>
      <p:sp>
        <p:nvSpPr>
          <p:cNvPr id="130" name="Callable interface exposes a single method, returning a single value…"/>
          <p:cNvSpPr txBox="1"/>
          <p:nvPr>
            <p:ph type="body" idx="1"/>
          </p:nvPr>
        </p:nvSpPr>
        <p:spPr>
          <a:xfrm>
            <a:off x="1473200" y="3028787"/>
            <a:ext cx="21437600" cy="8909213"/>
          </a:xfrm>
          <a:prstGeom prst="rect">
            <a:avLst/>
          </a:prstGeom>
        </p:spPr>
        <p:txBody>
          <a:bodyPr anchor="t"/>
          <a:lstStyle/>
          <a:p>
            <a:pPr>
              <a:buSzPct val="75000"/>
              <a:buChar char="•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Callable</a:t>
            </a:r>
            <a:r>
              <a:t> interface exposes a single method, returning a single value</a:t>
            </a:r>
          </a:p>
          <a:p>
            <a:pPr>
              <a:buSzPct val="75000"/>
              <a:buChar char="•"/>
            </a:pPr>
            <a:r>
              <a:t>Similar to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Runnable</a:t>
            </a:r>
            <a:r>
              <a:t>, but returns a value in form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Future</a:t>
            </a:r>
          </a:p>
          <a:p>
            <a:pPr>
              <a:buSzPct val="75000"/>
              <a:buChar char="•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Executor</a:t>
            </a:r>
            <a:r>
              <a:t> is an object, that executes submitted runnable tasks</a:t>
            </a:r>
          </a:p>
          <a:p>
            <a:pPr>
              <a:buSzPct val="75000"/>
              <a:buChar char="•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ExecutorService</a:t>
            </a:r>
            <a:r>
              <a:t> provides a pool of threads for execution of the tasks</a:t>
            </a:r>
          </a:p>
          <a:p>
            <a:pPr>
              <a:buSzPct val="75000"/>
              <a:buChar char="•"/>
            </a:pPr>
            <a:r>
              <a:t>Tasks for execution are submitted via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submit()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ull solution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Pull solution</a:t>
            </a:r>
          </a:p>
        </p:txBody>
      </p:sp>
      <p:sp>
        <p:nvSpPr>
          <p:cNvPr id="133" name="To get the result of the Future, the method get() can be called.…"/>
          <p:cNvSpPr txBox="1"/>
          <p:nvPr>
            <p:ph type="body" idx="1"/>
          </p:nvPr>
        </p:nvSpPr>
        <p:spPr>
          <a:xfrm>
            <a:off x="1473200" y="3301046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>
              <a:buSzPct val="75000"/>
              <a:buChar char="•"/>
            </a:pPr>
            <a:r>
              <a:t>To get the result of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Future</a:t>
            </a:r>
            <a:r>
              <a:t>, the method get() can be called.</a:t>
            </a:r>
          </a:p>
          <a:p>
            <a:pPr>
              <a:buSzPct val="75000"/>
              <a:buChar char="•"/>
            </a:pPr>
            <a:r>
              <a:t>This blocks the thread until the result can be asynchronously calculated</a:t>
            </a:r>
          </a:p>
          <a:p>
            <a:pPr>
              <a:buSzPct val="75000"/>
              <a:buChar char="•"/>
            </a:pPr>
            <a:r>
              <a:t>In failed case, 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ExecutionException</a:t>
            </a:r>
            <a:r>
              <a:t> will be thrown.</a:t>
            </a:r>
          </a:p>
          <a:p>
            <a:pPr marL="0" indent="0">
              <a:buSzTx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Limits:</a:t>
            </a:r>
          </a:p>
          <a:p>
            <a:pPr marL="0" indent="0">
              <a:buSzTx/>
              <a:buNone/>
            </a:pPr>
            <a:r>
              <a:t>By lots of tasks lots of thirds are needed, which are waiting for execution -&gt; very resource intensive!!! -&gt; limited for scaling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oll solution"/>
          <p:cNvSpPr txBox="1"/>
          <p:nvPr>
            <p:ph type="title"/>
          </p:nvPr>
        </p:nvSpPr>
        <p:spPr>
          <a:xfrm>
            <a:off x="1473200" y="355600"/>
            <a:ext cx="21437600" cy="241354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Poll solution</a:t>
            </a:r>
          </a:p>
        </p:txBody>
      </p:sp>
      <p:sp>
        <p:nvSpPr>
          <p:cNvPr id="136" name="Use overloaded get()-method…"/>
          <p:cNvSpPr txBox="1"/>
          <p:nvPr>
            <p:ph type="body" idx="1"/>
          </p:nvPr>
        </p:nvSpPr>
        <p:spPr>
          <a:xfrm>
            <a:off x="1473200" y="3149672"/>
            <a:ext cx="21437600" cy="9407768"/>
          </a:xfrm>
          <a:prstGeom prst="rect">
            <a:avLst/>
          </a:prstGeom>
        </p:spPr>
        <p:txBody>
          <a:bodyPr anchor="t"/>
          <a:lstStyle/>
          <a:p>
            <a:pPr marL="609600" indent="-609600" defTabSz="792479">
              <a:spcBef>
                <a:spcPts val="4800"/>
              </a:spcBef>
              <a:buSzPct val="75000"/>
              <a:buChar char="•"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Use overloaded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get()</a:t>
            </a:r>
            <a:r>
              <a:t>-method</a:t>
            </a:r>
          </a:p>
          <a:p>
            <a:pPr marL="0" indent="0" defTabSz="792479">
              <a:spcBef>
                <a:spcPts val="4800"/>
              </a:spcBef>
              <a:buSzTx/>
              <a:buNone/>
              <a:defRPr sz="288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  <a:r>
              <a:t>V get(long timeout, TimeUnit unit) throws InterruptedException, ExecutionException, TimeoutException; </a:t>
            </a:r>
          </a:p>
          <a:p>
            <a:pPr marL="609600" indent="-609600" defTabSz="792479">
              <a:spcBef>
                <a:spcPts val="4800"/>
              </a:spcBef>
              <a:buSzPct val="75000"/>
              <a:buChar char="•"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After timeout has been reached, the method throws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TimeoutException</a:t>
            </a:r>
            <a:r>
              <a:t> and informs, that the result is still not available</a:t>
            </a:r>
          </a:p>
          <a:p>
            <a:pPr marL="0" indent="0" defTabSz="792479">
              <a:spcBef>
                <a:spcPts val="4800"/>
              </a:spcBef>
              <a:buSzTx/>
              <a:buNone/>
              <a:defRPr sz="288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0" indent="0" defTabSz="792479">
              <a:spcBef>
                <a:spcPts val="4800"/>
              </a:spcBef>
              <a:buSzTx/>
              <a:buNone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Limits:</a:t>
            </a:r>
            <a:r>
              <a:t> CPU resources for polling</a:t>
            </a:r>
          </a:p>
        </p:txBody>
      </p:sp>
      <p:pic>
        <p:nvPicPr>
          <p:cNvPr id="13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149672"/>
            <a:ext cx="12960881" cy="2809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ompletableFuture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</a:t>
            </a:r>
          </a:p>
        </p:txBody>
      </p:sp>
      <p:sp>
        <p:nvSpPr>
          <p:cNvPr id="140" name="Since Java 8…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</a:p>
          <a:p>
            <a:pPr>
              <a:buSzPct val="75000"/>
              <a:buChar char="•"/>
            </a:pPr>
            <a:r>
              <a:t>Since Java 8</a:t>
            </a:r>
          </a:p>
          <a:p>
            <a:pPr>
              <a:buSzPct val="75000"/>
              <a:buChar char="•"/>
            </a:pPr>
            <a:r>
              <a:t>Asynchronous, non-blocking tool</a:t>
            </a:r>
          </a:p>
          <a:p>
            <a:pPr>
              <a:buSzPct val="75000"/>
              <a:buChar char="•"/>
            </a:pPr>
            <a:r>
              <a:t>Allows to write the code in more responsive and efficient way</a:t>
            </a:r>
          </a:p>
        </p:txBody>
      </p:sp>
      <p:pic>
        <p:nvPicPr>
          <p:cNvPr id="14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6337300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ompletableFuture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CompletableFuture</a:t>
            </a:r>
          </a:p>
        </p:txBody>
      </p:sp>
      <p:sp>
        <p:nvSpPr>
          <p:cNvPr id="144" name="The method thenAccept() contains the future result, which can be used for further operations (in example print the prediction)…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514350" indent="-514350" defTabSz="668655">
              <a:spcBef>
                <a:spcPts val="4100"/>
              </a:spcBef>
              <a:buSzPct val="75000"/>
              <a:buChar char="•"/>
              <a:defRPr sz="4050">
                <a:effectLst>
                  <a:outerShdw sx="100000" sy="100000" kx="0" ky="0" algn="b" rotWithShape="0" blurRad="41148" dist="30861" dir="5400000">
                    <a:srgbClr val="000000"/>
                  </a:outerShdw>
                </a:effectLst>
              </a:defRPr>
            </a:pPr>
            <a:r>
              <a:t>The method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thenAccept() </a:t>
            </a:r>
            <a:r>
              <a:t>contains the future result, which can be used for further operations (in example print the prediction)</a:t>
            </a:r>
          </a:p>
          <a:p>
            <a:pPr marL="514350" indent="-514350" defTabSz="668655">
              <a:spcBef>
                <a:spcPts val="4100"/>
              </a:spcBef>
              <a:buSzPct val="75000"/>
              <a:buChar char="•"/>
              <a:defRPr sz="4050">
                <a:effectLst>
                  <a:outerShdw sx="100000" sy="100000" kx="0" ky="0" algn="b" rotWithShape="0" blurRad="41148" dist="30861" dir="5400000">
                    <a:srgbClr val="000000"/>
                  </a:outerShdw>
                </a:effectLst>
              </a:defRPr>
            </a:pPr>
            <a:r>
              <a:t>The lambda-expression will be triggered as soon as the asynchron result is delivered</a:t>
            </a:r>
          </a:p>
          <a:p>
            <a:pPr marL="514350" indent="-514350" defTabSz="668655">
              <a:spcBef>
                <a:spcPts val="4100"/>
              </a:spcBef>
              <a:buSzPct val="75000"/>
              <a:buChar char="•"/>
              <a:defRPr sz="4050">
                <a:effectLst>
                  <a:outerShdw sx="100000" sy="100000" kx="0" ky="0" algn="b" rotWithShape="0" blurRad="41148" dist="30861" dir="5400000">
                    <a:srgbClr val="000000"/>
                  </a:outerShdw>
                </a:effectLst>
              </a:defRPr>
            </a:pPr>
            <a:r>
              <a:t>The threads is not blocked and runs independently on the availability of the result</a:t>
            </a:r>
          </a:p>
          <a:p>
            <a:pPr marL="0" indent="0" defTabSz="668655">
              <a:spcBef>
                <a:spcPts val="4100"/>
              </a:spcBef>
              <a:buSzTx/>
              <a:buNone/>
              <a:defRPr sz="4050">
                <a:effectLst>
                  <a:outerShdw sx="100000" sy="100000" kx="0" ky="0" algn="b" rotWithShape="0" blurRad="41148" dist="30861" dir="5400000">
                    <a:srgbClr val="000000"/>
                  </a:outerShdw>
                </a:effectLst>
              </a:defRPr>
            </a:pPr>
          </a:p>
          <a:p>
            <a:pPr marL="514350" indent="-514350" defTabSz="668655">
              <a:spcBef>
                <a:spcPts val="4100"/>
              </a:spcBef>
              <a:buSzPct val="75000"/>
              <a:buChar char="•"/>
              <a:defRPr sz="4050">
                <a:effectLst>
                  <a:outerShdw sx="100000" sy="100000" kx="0" ky="0" algn="b" rotWithShape="0" blurRad="41148" dist="30861" dir="5400000">
                    <a:srgbClr val="000000"/>
                  </a:outerShdw>
                </a:effectLst>
              </a:defRPr>
            </a:pPr>
            <a:r>
              <a:t>In error case nothing will happen (no exception is thrown)</a:t>
            </a:r>
          </a:p>
        </p:txBody>
      </p:sp>
      <p:pic>
        <p:nvPicPr>
          <p:cNvPr id="14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21323173" cy="313431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ompletableFuture: thenAccept()"/>
          <p:cNvSpPr txBox="1"/>
          <p:nvPr>
            <p:ph type="title"/>
          </p:nvPr>
        </p:nvSpPr>
        <p:spPr>
          <a:xfrm>
            <a:off x="1473200" y="355600"/>
            <a:ext cx="21437600" cy="2471104"/>
          </a:xfrm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CompletableFuture: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thenAccept()</a:t>
            </a:r>
          </a:p>
        </p:txBody>
      </p:sp>
      <p:sp>
        <p:nvSpPr>
          <p:cNvPr id="148" name="In case of asynchronous execution we can pass through the thread pool of type Executor.…"/>
          <p:cNvSpPr txBox="1"/>
          <p:nvPr>
            <p:ph type="body" idx="1"/>
          </p:nvPr>
        </p:nvSpPr>
        <p:spPr>
          <a:xfrm>
            <a:off x="1473200" y="3278020"/>
            <a:ext cx="21437600" cy="8659980"/>
          </a:xfrm>
          <a:prstGeom prst="rect">
            <a:avLst/>
          </a:prstGeom>
        </p:spPr>
        <p:txBody>
          <a:bodyPr anchor="t"/>
          <a:lstStyle/>
          <a:p>
            <a:pPr marL="0" indent="0" defTabSz="792479">
              <a:spcBef>
                <a:spcPts val="4800"/>
              </a:spcBef>
              <a:buSzTx/>
              <a:buNone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</a:p>
          <a:p>
            <a:pPr marL="609600" indent="-609600" defTabSz="792479">
              <a:spcBef>
                <a:spcPts val="4800"/>
              </a:spcBef>
              <a:buSzPct val="75000"/>
              <a:buChar char="•"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In case of asynchronous execution we can pass through the thread pool of type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Executor</a:t>
            </a:r>
            <a:r>
              <a:t>. </a:t>
            </a:r>
          </a:p>
          <a:p>
            <a:pPr marL="609600" indent="-609600" defTabSz="792479">
              <a:spcBef>
                <a:spcPts val="4800"/>
              </a:spcBef>
              <a:buSzPct val="75000"/>
              <a:buChar char="•"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If no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Executor</a:t>
            </a:r>
            <a:r>
              <a:t> is defined,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ForkJoinPool</a:t>
            </a:r>
            <a:r>
              <a:t> will be used by default in Java, in case this one has more than 2 threads. Otherwise the new thread will be created explicitly for task execution.</a:t>
            </a:r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278020"/>
            <a:ext cx="21335873" cy="3389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